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</p:sldIdLst>
  <p:sldSz cy="5143500" cx="9144000"/>
  <p:notesSz cx="6858000" cy="9144000"/>
  <p:embeddedFontLst>
    <p:embeddedFont>
      <p:font typeface="Nunito"/>
      <p:regular r:id="rId23"/>
      <p:bold r:id="rId24"/>
      <p:italic r:id="rId25"/>
      <p:boldItalic r:id="rId26"/>
    </p:embeddedFont>
    <p:embeddedFont>
      <p:font typeface="Playfair Display"/>
      <p:regular r:id="rId27"/>
      <p:bold r:id="rId28"/>
      <p:italic r:id="rId29"/>
      <p:boldItalic r:id="rId30"/>
    </p:embeddedFont>
    <p:embeddedFont>
      <p:font typeface="Lato"/>
      <p:regular r:id="rId31"/>
      <p:bold r:id="rId32"/>
      <p:italic r:id="rId33"/>
      <p:boldItalic r:id="rId34"/>
    </p:embeddedFont>
    <p:embeddedFont>
      <p:font typeface="Maven Pro"/>
      <p:regular r:id="rId35"/>
      <p:bold r:id="rId36"/>
    </p:embeddedFont>
    <p:embeddedFont>
      <p:font typeface="Average"/>
      <p:regular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3B953822-983F-45FF-845D-B97F6861CFDB}">
  <a:tblStyle styleId="{3B953822-983F-45FF-845D-B97F6861CFD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font" Target="fonts/Nunito-bold.fntdata"/><Relationship Id="rId23" Type="http://schemas.openxmlformats.org/officeDocument/2006/relationships/font" Target="fonts/Nunito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Nunito-boldItalic.fntdata"/><Relationship Id="rId25" Type="http://schemas.openxmlformats.org/officeDocument/2006/relationships/font" Target="fonts/Nunito-italic.fntdata"/><Relationship Id="rId28" Type="http://schemas.openxmlformats.org/officeDocument/2006/relationships/font" Target="fonts/PlayfairDisplay-bold.fntdata"/><Relationship Id="rId27" Type="http://schemas.openxmlformats.org/officeDocument/2006/relationships/font" Target="fonts/PlayfairDisplay-regular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PlayfairDisplay-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Lato-regular.fntdata"/><Relationship Id="rId30" Type="http://schemas.openxmlformats.org/officeDocument/2006/relationships/font" Target="fonts/PlayfairDisplay-boldItalic.fntdata"/><Relationship Id="rId11" Type="http://schemas.openxmlformats.org/officeDocument/2006/relationships/slide" Target="slides/slide5.xml"/><Relationship Id="rId33" Type="http://schemas.openxmlformats.org/officeDocument/2006/relationships/font" Target="fonts/Lato-italic.fntdata"/><Relationship Id="rId10" Type="http://schemas.openxmlformats.org/officeDocument/2006/relationships/slide" Target="slides/slide4.xml"/><Relationship Id="rId32" Type="http://schemas.openxmlformats.org/officeDocument/2006/relationships/font" Target="fonts/Lato-bold.fntdata"/><Relationship Id="rId13" Type="http://schemas.openxmlformats.org/officeDocument/2006/relationships/slide" Target="slides/slide7.xml"/><Relationship Id="rId35" Type="http://schemas.openxmlformats.org/officeDocument/2006/relationships/font" Target="fonts/MavenPro-regular.fntdata"/><Relationship Id="rId12" Type="http://schemas.openxmlformats.org/officeDocument/2006/relationships/slide" Target="slides/slide6.xml"/><Relationship Id="rId34" Type="http://schemas.openxmlformats.org/officeDocument/2006/relationships/font" Target="fonts/Lato-boldItalic.fntdata"/><Relationship Id="rId15" Type="http://schemas.openxmlformats.org/officeDocument/2006/relationships/slide" Target="slides/slide9.xml"/><Relationship Id="rId37" Type="http://schemas.openxmlformats.org/officeDocument/2006/relationships/font" Target="fonts/Average-regular.fntdata"/><Relationship Id="rId14" Type="http://schemas.openxmlformats.org/officeDocument/2006/relationships/slide" Target="slides/slide8.xml"/><Relationship Id="rId36" Type="http://schemas.openxmlformats.org/officeDocument/2006/relationships/font" Target="fonts/MavenPro-bold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25f6af9dd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25f6af9dd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1d9c67055b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1d9c67055b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251d9165c2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251d9165c2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246ee7dff8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246ee7dff8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25430e6bdd_5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25430e6bdd_5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51622d556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51622d556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d16a1bcbb3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d16a1bcbb3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d3b798dd8d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d3b798dd8d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251622d556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251622d556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1d9c67055b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1d9c67055b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d3b798dd8d_17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d3b798dd8d_17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d3b798dd8d_17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d3b798dd8d_17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251d9112ad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251d9112ad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251d23597c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251d23597c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d3a6117c51_3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d3a6117c51_3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d3a6117c51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d3a6117c51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3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fmla="val 8244818" name="adj1"/>
                  <a:gd fmla="val 16246175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fmla="val 8801158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fmla="val 1255410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" name="Google Shape;46;p2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2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68" name="Google Shape;268;p11"/>
          <p:cNvSpPr txBox="1"/>
          <p:nvPr>
            <p:ph hasCustomPrompt="1"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0" name="Google Shape;270;p1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">
  <p:cSld name="SECTION_TITLE_AND_DESCRIPTION_1"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ide view of hands writing in a notebook at a cafe" id="274" name="Google Shape;274;p13"/>
          <p:cNvPicPr preferRelativeResize="0"/>
          <p:nvPr/>
        </p:nvPicPr>
        <p:blipFill rotWithShape="1">
          <a:blip r:embed="rId2">
            <a:alphaModFix/>
          </a:blip>
          <a:srcRect b="26446" l="9050" r="54351" t="12064"/>
          <a:stretch/>
        </p:blipFill>
        <p:spPr>
          <a:xfrm>
            <a:off x="1" y="-50"/>
            <a:ext cx="4572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13"/>
          <p:cNvSpPr/>
          <p:nvPr/>
        </p:nvSpPr>
        <p:spPr>
          <a:xfrm>
            <a:off x="1650" y="0"/>
            <a:ext cx="45687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6" name="Google Shape;276;p1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77" name="Google Shape;277;p1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1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9" name="Google Shape;279;p13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80" name="Google Shape;280;p13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81" name="Google Shape;281;p13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82" name="Google Shape;282;p13"/>
          <p:cNvSpPr txBox="1"/>
          <p:nvPr>
            <p:ph idx="12" type="sldNum"/>
          </p:nvPr>
        </p:nvSpPr>
        <p:spPr>
          <a:xfrm>
            <a:off x="8536300" y="4749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 2">
  <p:cSld name="SECTION_TITLE_AND_DESCRIPTION_1_2"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Google Shape;284;p14"/>
          <p:cNvPicPr preferRelativeResize="0"/>
          <p:nvPr/>
        </p:nvPicPr>
        <p:blipFill rotWithShape="1">
          <a:blip r:embed="rId2">
            <a:alphaModFix/>
          </a:blip>
          <a:srcRect b="0" l="31883" r="25713" t="8096"/>
          <a:stretch/>
        </p:blipFill>
        <p:spPr>
          <a:xfrm>
            <a:off x="0" y="0"/>
            <a:ext cx="45752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14"/>
          <p:cNvSpPr/>
          <p:nvPr/>
        </p:nvSpPr>
        <p:spPr>
          <a:xfrm>
            <a:off x="-75" y="0"/>
            <a:ext cx="45720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6" name="Google Shape;286;p1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87" name="Google Shape;287;p1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1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9" name="Google Shape;289;p14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90" name="Google Shape;290;p14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91" name="Google Shape;291;p14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92" name="Google Shape;292;p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AUTOLAYOUT_2">
    <p:bg>
      <p:bgPr>
        <a:solidFill>
          <a:srgbClr val="FFFFFF"/>
        </a:solidFill>
      </p:bgPr>
    </p:bg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1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15"/>
          <p:cNvSpPr/>
          <p:nvPr/>
        </p:nvSpPr>
        <p:spPr>
          <a:xfrm>
            <a:off x="4308425" y="308000"/>
            <a:ext cx="4527600" cy="4511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3">
    <p:bg>
      <p:bgPr>
        <a:solidFill>
          <a:srgbClr val="FFFFFF"/>
        </a:solidFill>
      </p:bgPr>
    </p:bg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1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16"/>
          <p:cNvSpPr/>
          <p:nvPr/>
        </p:nvSpPr>
        <p:spPr>
          <a:xfrm>
            <a:off x="2085575" y="0"/>
            <a:ext cx="70584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1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1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1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1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1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1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1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1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1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1" name="Google Shape;301;p16"/>
          <p:cNvSpPr/>
          <p:nvPr/>
        </p:nvSpPr>
        <p:spPr>
          <a:xfrm>
            <a:off x="149" y="-27"/>
            <a:ext cx="521400" cy="1028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16"/>
          <p:cNvSpPr/>
          <p:nvPr/>
        </p:nvSpPr>
        <p:spPr>
          <a:xfrm>
            <a:off x="521314" y="-27"/>
            <a:ext cx="521400" cy="10287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16"/>
          <p:cNvSpPr/>
          <p:nvPr/>
        </p:nvSpPr>
        <p:spPr>
          <a:xfrm>
            <a:off x="192078" y="226164"/>
            <a:ext cx="662100" cy="662100"/>
          </a:xfrm>
          <a:prstGeom prst="chord">
            <a:avLst>
              <a:gd fmla="val 5400352" name="adj1"/>
              <a:gd fmla="val 16200000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16"/>
          <p:cNvSpPr/>
          <p:nvPr/>
        </p:nvSpPr>
        <p:spPr>
          <a:xfrm rot="10800000">
            <a:off x="191890" y="225986"/>
            <a:ext cx="662100" cy="662100"/>
          </a:xfrm>
          <a:prstGeom prst="chord">
            <a:avLst>
              <a:gd fmla="val 5400352" name="adj1"/>
              <a:gd fmla="val 1620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16"/>
          <p:cNvSpPr/>
          <p:nvPr/>
        </p:nvSpPr>
        <p:spPr>
          <a:xfrm>
            <a:off x="1042802" y="-27"/>
            <a:ext cx="521400" cy="1028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16"/>
          <p:cNvSpPr/>
          <p:nvPr/>
        </p:nvSpPr>
        <p:spPr>
          <a:xfrm>
            <a:off x="1564118" y="-27"/>
            <a:ext cx="521400" cy="10287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16"/>
          <p:cNvSpPr/>
          <p:nvPr/>
        </p:nvSpPr>
        <p:spPr>
          <a:xfrm>
            <a:off x="1234882" y="226164"/>
            <a:ext cx="662100" cy="662100"/>
          </a:xfrm>
          <a:prstGeom prst="chord">
            <a:avLst>
              <a:gd fmla="val 5400352" name="adj1"/>
              <a:gd fmla="val 16200000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16"/>
          <p:cNvSpPr/>
          <p:nvPr/>
        </p:nvSpPr>
        <p:spPr>
          <a:xfrm rot="10800000">
            <a:off x="1234694" y="225986"/>
            <a:ext cx="662100" cy="662100"/>
          </a:xfrm>
          <a:prstGeom prst="chord">
            <a:avLst>
              <a:gd fmla="val 5400352" name="adj1"/>
              <a:gd fmla="val 1620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16"/>
          <p:cNvSpPr/>
          <p:nvPr/>
        </p:nvSpPr>
        <p:spPr>
          <a:xfrm>
            <a:off x="149" y="1028673"/>
            <a:ext cx="521400" cy="10287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16"/>
          <p:cNvSpPr/>
          <p:nvPr/>
        </p:nvSpPr>
        <p:spPr>
          <a:xfrm>
            <a:off x="521377" y="1028673"/>
            <a:ext cx="521400" cy="10287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16"/>
          <p:cNvSpPr/>
          <p:nvPr/>
        </p:nvSpPr>
        <p:spPr>
          <a:xfrm>
            <a:off x="192078" y="1254864"/>
            <a:ext cx="662100" cy="662100"/>
          </a:xfrm>
          <a:prstGeom prst="chord">
            <a:avLst>
              <a:gd fmla="val 5400352" name="adj1"/>
              <a:gd fmla="val 1620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16"/>
          <p:cNvSpPr/>
          <p:nvPr/>
        </p:nvSpPr>
        <p:spPr>
          <a:xfrm rot="10800000">
            <a:off x="191890" y="1254686"/>
            <a:ext cx="662100" cy="662100"/>
          </a:xfrm>
          <a:prstGeom prst="chord">
            <a:avLst>
              <a:gd fmla="val 5400352" name="adj1"/>
              <a:gd fmla="val 1620000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16"/>
          <p:cNvSpPr/>
          <p:nvPr/>
        </p:nvSpPr>
        <p:spPr>
          <a:xfrm>
            <a:off x="1042802" y="1028673"/>
            <a:ext cx="521400" cy="10287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16"/>
          <p:cNvSpPr/>
          <p:nvPr/>
        </p:nvSpPr>
        <p:spPr>
          <a:xfrm>
            <a:off x="1234882" y="1254864"/>
            <a:ext cx="662100" cy="662100"/>
          </a:xfrm>
          <a:prstGeom prst="chord">
            <a:avLst>
              <a:gd fmla="val 5400352" name="adj1"/>
              <a:gd fmla="val 1620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16"/>
          <p:cNvSpPr/>
          <p:nvPr/>
        </p:nvSpPr>
        <p:spPr>
          <a:xfrm rot="10800000">
            <a:off x="1234694" y="1254686"/>
            <a:ext cx="662100" cy="662100"/>
          </a:xfrm>
          <a:prstGeom prst="chord">
            <a:avLst>
              <a:gd fmla="val 5400352" name="adj1"/>
              <a:gd fmla="val 1620000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16"/>
          <p:cNvSpPr/>
          <p:nvPr/>
        </p:nvSpPr>
        <p:spPr>
          <a:xfrm>
            <a:off x="149" y="2057373"/>
            <a:ext cx="521400" cy="1028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16"/>
          <p:cNvSpPr/>
          <p:nvPr/>
        </p:nvSpPr>
        <p:spPr>
          <a:xfrm>
            <a:off x="521314" y="2057373"/>
            <a:ext cx="521400" cy="10287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16"/>
          <p:cNvSpPr/>
          <p:nvPr/>
        </p:nvSpPr>
        <p:spPr>
          <a:xfrm>
            <a:off x="192078" y="2283564"/>
            <a:ext cx="662100" cy="662100"/>
          </a:xfrm>
          <a:prstGeom prst="chord">
            <a:avLst>
              <a:gd fmla="val 5400352" name="adj1"/>
              <a:gd fmla="val 16200000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16"/>
          <p:cNvSpPr/>
          <p:nvPr/>
        </p:nvSpPr>
        <p:spPr>
          <a:xfrm rot="10800000">
            <a:off x="191890" y="2283386"/>
            <a:ext cx="662100" cy="662100"/>
          </a:xfrm>
          <a:prstGeom prst="chord">
            <a:avLst>
              <a:gd fmla="val 5400352" name="adj1"/>
              <a:gd fmla="val 1620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16"/>
          <p:cNvSpPr/>
          <p:nvPr/>
        </p:nvSpPr>
        <p:spPr>
          <a:xfrm>
            <a:off x="1042802" y="2057373"/>
            <a:ext cx="521400" cy="1028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16"/>
          <p:cNvSpPr/>
          <p:nvPr/>
        </p:nvSpPr>
        <p:spPr>
          <a:xfrm>
            <a:off x="1564118" y="2057373"/>
            <a:ext cx="521400" cy="10287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16"/>
          <p:cNvSpPr/>
          <p:nvPr/>
        </p:nvSpPr>
        <p:spPr>
          <a:xfrm>
            <a:off x="1234882" y="2283564"/>
            <a:ext cx="662100" cy="662100"/>
          </a:xfrm>
          <a:prstGeom prst="chord">
            <a:avLst>
              <a:gd fmla="val 5400352" name="adj1"/>
              <a:gd fmla="val 16200000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16"/>
          <p:cNvSpPr/>
          <p:nvPr/>
        </p:nvSpPr>
        <p:spPr>
          <a:xfrm rot="10800000">
            <a:off x="1234694" y="2283386"/>
            <a:ext cx="662100" cy="662100"/>
          </a:xfrm>
          <a:prstGeom prst="chord">
            <a:avLst>
              <a:gd fmla="val 5400352" name="adj1"/>
              <a:gd fmla="val 1620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16"/>
          <p:cNvSpPr/>
          <p:nvPr/>
        </p:nvSpPr>
        <p:spPr>
          <a:xfrm>
            <a:off x="149" y="3086073"/>
            <a:ext cx="521400" cy="10287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16"/>
          <p:cNvSpPr/>
          <p:nvPr/>
        </p:nvSpPr>
        <p:spPr>
          <a:xfrm>
            <a:off x="521314" y="3086073"/>
            <a:ext cx="521400" cy="10287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16"/>
          <p:cNvSpPr/>
          <p:nvPr/>
        </p:nvSpPr>
        <p:spPr>
          <a:xfrm>
            <a:off x="192078" y="3312264"/>
            <a:ext cx="662100" cy="662100"/>
          </a:xfrm>
          <a:prstGeom prst="chord">
            <a:avLst>
              <a:gd fmla="val 5400352" name="adj1"/>
              <a:gd fmla="val 1620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16"/>
          <p:cNvSpPr/>
          <p:nvPr/>
        </p:nvSpPr>
        <p:spPr>
          <a:xfrm rot="10800000">
            <a:off x="191890" y="3312086"/>
            <a:ext cx="662100" cy="662100"/>
          </a:xfrm>
          <a:prstGeom prst="chord">
            <a:avLst>
              <a:gd fmla="val 5400352" name="adj1"/>
              <a:gd fmla="val 1620000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16"/>
          <p:cNvSpPr/>
          <p:nvPr/>
        </p:nvSpPr>
        <p:spPr>
          <a:xfrm>
            <a:off x="1042802" y="3086073"/>
            <a:ext cx="521400" cy="10287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16"/>
          <p:cNvSpPr/>
          <p:nvPr/>
        </p:nvSpPr>
        <p:spPr>
          <a:xfrm>
            <a:off x="1564118" y="3086073"/>
            <a:ext cx="521400" cy="10287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16"/>
          <p:cNvSpPr/>
          <p:nvPr/>
        </p:nvSpPr>
        <p:spPr>
          <a:xfrm>
            <a:off x="1234882" y="3312264"/>
            <a:ext cx="662100" cy="662100"/>
          </a:xfrm>
          <a:prstGeom prst="chord">
            <a:avLst>
              <a:gd fmla="val 5400352" name="adj1"/>
              <a:gd fmla="val 1620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16"/>
          <p:cNvSpPr/>
          <p:nvPr/>
        </p:nvSpPr>
        <p:spPr>
          <a:xfrm rot="10800000">
            <a:off x="1234694" y="3312086"/>
            <a:ext cx="662100" cy="662100"/>
          </a:xfrm>
          <a:prstGeom prst="chord">
            <a:avLst>
              <a:gd fmla="val 5400352" name="adj1"/>
              <a:gd fmla="val 1620000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16"/>
          <p:cNvSpPr/>
          <p:nvPr/>
        </p:nvSpPr>
        <p:spPr>
          <a:xfrm>
            <a:off x="149" y="4114773"/>
            <a:ext cx="521400" cy="1028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16"/>
          <p:cNvSpPr/>
          <p:nvPr/>
        </p:nvSpPr>
        <p:spPr>
          <a:xfrm>
            <a:off x="521314" y="4114773"/>
            <a:ext cx="521400" cy="10287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16"/>
          <p:cNvSpPr/>
          <p:nvPr/>
        </p:nvSpPr>
        <p:spPr>
          <a:xfrm>
            <a:off x="192078" y="4340964"/>
            <a:ext cx="662100" cy="662100"/>
          </a:xfrm>
          <a:prstGeom prst="chord">
            <a:avLst>
              <a:gd fmla="val 5400352" name="adj1"/>
              <a:gd fmla="val 16200000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16"/>
          <p:cNvSpPr/>
          <p:nvPr/>
        </p:nvSpPr>
        <p:spPr>
          <a:xfrm rot="10800000">
            <a:off x="191890" y="4340786"/>
            <a:ext cx="662100" cy="662100"/>
          </a:xfrm>
          <a:prstGeom prst="chord">
            <a:avLst>
              <a:gd fmla="val 5400352" name="adj1"/>
              <a:gd fmla="val 1620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p16"/>
          <p:cNvSpPr/>
          <p:nvPr/>
        </p:nvSpPr>
        <p:spPr>
          <a:xfrm>
            <a:off x="1042802" y="4114773"/>
            <a:ext cx="521400" cy="1028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p16"/>
          <p:cNvSpPr/>
          <p:nvPr/>
        </p:nvSpPr>
        <p:spPr>
          <a:xfrm>
            <a:off x="1564118" y="4114773"/>
            <a:ext cx="521400" cy="10287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p16"/>
          <p:cNvSpPr/>
          <p:nvPr/>
        </p:nvSpPr>
        <p:spPr>
          <a:xfrm>
            <a:off x="1234882" y="4340964"/>
            <a:ext cx="662100" cy="662100"/>
          </a:xfrm>
          <a:prstGeom prst="chord">
            <a:avLst>
              <a:gd fmla="val 5400352" name="adj1"/>
              <a:gd fmla="val 16200000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p16"/>
          <p:cNvSpPr/>
          <p:nvPr/>
        </p:nvSpPr>
        <p:spPr>
          <a:xfrm rot="10800000">
            <a:off x="1234694" y="4340786"/>
            <a:ext cx="662100" cy="662100"/>
          </a:xfrm>
          <a:prstGeom prst="chord">
            <a:avLst>
              <a:gd fmla="val 5400352" name="adj1"/>
              <a:gd fmla="val 1620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2" name="Google Shape;82;p3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p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9" name="Google Shape;89;p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0" name="Google Shape;90;p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6" name="Google Shape;96;p5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7" name="Google Shape;97;p5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4" name="Google Shape;104;p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" name="Google Shape;109;p7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0" name="Google Shape;110;p7"/>
          <p:cNvSpPr txBox="1"/>
          <p:nvPr>
            <p:ph idx="1" type="body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1" name="Google Shape;111;p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5" name="Google Shape;125;p8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" name="Google Shape;131;p9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2" name="Google Shape;132;p9"/>
          <p:cNvSpPr txBox="1"/>
          <p:nvPr>
            <p:ph idx="1" type="subTitle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3" name="Google Shape;133;p9"/>
          <p:cNvSpPr txBox="1"/>
          <p:nvPr>
            <p:ph idx="2" type="body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" name="Google Shape;139;p10"/>
          <p:cNvSpPr txBox="1"/>
          <p:nvPr>
            <p:ph idx="1" type="body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40" name="Google Shape;140;p1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ment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0" Type="http://schemas.openxmlformats.org/officeDocument/2006/relationships/hyperlink" Target="https://crop--recommendation.herokuapp.com/" TargetMode="Externa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s://github.com/mansi-2002/CROP_RECOMMENDATION" TargetMode="External"/><Relationship Id="rId4" Type="http://schemas.openxmlformats.org/officeDocument/2006/relationships/image" Target="../media/image4.png"/><Relationship Id="rId9" Type="http://schemas.openxmlformats.org/officeDocument/2006/relationships/hyperlink" Target="https://www.linkedin.com/in/vamshi-thaduri-b8734a19b/" TargetMode="External"/><Relationship Id="rId5" Type="http://schemas.openxmlformats.org/officeDocument/2006/relationships/hyperlink" Target="https://www.linkedin.com/in/mansi-jayanti-824260199/" TargetMode="External"/><Relationship Id="rId6" Type="http://schemas.openxmlformats.org/officeDocument/2006/relationships/hyperlink" Target="https://www.linkedin.com/in/veeramalla-sree-manjusha-8a5a841a5" TargetMode="External"/><Relationship Id="rId7" Type="http://schemas.openxmlformats.org/officeDocument/2006/relationships/hyperlink" Target="https://www.linkedin.com/in/chennupati-reshma-7449361aa/" TargetMode="External"/><Relationship Id="rId8" Type="http://schemas.openxmlformats.org/officeDocument/2006/relationships/hyperlink" Target="https://www.linkedin.com/in/jangam-hemanth-raj/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crop--recommendation.herokuapp.com/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github.com/mansi-2002/CROP_RECOMMENDATION" TargetMode="External"/><Relationship Id="rId4" Type="http://schemas.openxmlformats.org/officeDocument/2006/relationships/hyperlink" Target="https://crop--recommendation.herokuapp.com/" TargetMode="External"/><Relationship Id="rId5" Type="http://schemas.openxmlformats.org/officeDocument/2006/relationships/image" Target="../media/image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slide" Target="/ppt/slides/slide3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CCCC"/>
        </a:solidFill>
      </p:bgPr>
    </p:bg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17"/>
          <p:cNvSpPr txBox="1"/>
          <p:nvPr>
            <p:ph type="ctrTitle"/>
          </p:nvPr>
        </p:nvSpPr>
        <p:spPr>
          <a:xfrm>
            <a:off x="784200" y="1468475"/>
            <a:ext cx="3787800" cy="88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u="sng">
                <a:solidFill>
                  <a:schemeClr val="hlink"/>
                </a:solidFill>
                <a:latin typeface="Playfair Display"/>
                <a:ea typeface="Playfair Display"/>
                <a:cs typeface="Playfair Display"/>
                <a:sym typeface="Playfair Display"/>
                <a:hlinkClick r:id="rId3"/>
              </a:rPr>
              <a:t>TL_Exceeded</a:t>
            </a:r>
            <a:endParaRPr sz="4400">
              <a:solidFill>
                <a:schemeClr val="lt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345" name="Google Shape;345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03138" y="1468475"/>
            <a:ext cx="2860474" cy="2720150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17"/>
          <p:cNvSpPr txBox="1"/>
          <p:nvPr/>
        </p:nvSpPr>
        <p:spPr>
          <a:xfrm>
            <a:off x="859850" y="2511025"/>
            <a:ext cx="3086100" cy="16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 u="sng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Team members:</a:t>
            </a:r>
            <a:endParaRPr b="1" sz="2200" u="sng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u="sng">
                <a:solidFill>
                  <a:schemeClr val="hlink"/>
                </a:solidFill>
                <a:latin typeface="Average"/>
                <a:ea typeface="Average"/>
                <a:cs typeface="Average"/>
                <a:sym typeface="Average"/>
                <a:hlinkClick r:id="rId5"/>
              </a:rPr>
              <a:t>J.L. Mansi</a:t>
            </a:r>
            <a:endParaRPr sz="1500">
              <a:solidFill>
                <a:schemeClr val="lt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u="sng">
                <a:solidFill>
                  <a:schemeClr val="hlink"/>
                </a:solidFill>
                <a:latin typeface="Average"/>
                <a:ea typeface="Average"/>
                <a:cs typeface="Average"/>
                <a:sym typeface="Average"/>
                <a:hlinkClick r:id="rId6"/>
              </a:rPr>
              <a:t>V. Sree Manjusha</a:t>
            </a:r>
            <a:endParaRPr sz="1500">
              <a:solidFill>
                <a:schemeClr val="lt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u="sng">
                <a:solidFill>
                  <a:schemeClr val="hlink"/>
                </a:solidFill>
                <a:latin typeface="Average"/>
                <a:ea typeface="Average"/>
                <a:cs typeface="Average"/>
                <a:sym typeface="Average"/>
                <a:hlinkClick r:id="rId7"/>
              </a:rPr>
              <a:t>Ch. Reshma</a:t>
            </a:r>
            <a:endParaRPr sz="1500">
              <a:solidFill>
                <a:schemeClr val="lt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u="sng">
                <a:solidFill>
                  <a:schemeClr val="hlink"/>
                </a:solidFill>
                <a:latin typeface="Average"/>
                <a:ea typeface="Average"/>
                <a:cs typeface="Average"/>
                <a:sym typeface="Average"/>
                <a:hlinkClick r:id="rId8"/>
              </a:rPr>
              <a:t>J. Hemanth Raj</a:t>
            </a:r>
            <a:endParaRPr sz="1500">
              <a:solidFill>
                <a:schemeClr val="lt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u="sng">
                <a:solidFill>
                  <a:schemeClr val="hlink"/>
                </a:solidFill>
                <a:latin typeface="Average"/>
                <a:ea typeface="Average"/>
                <a:cs typeface="Average"/>
                <a:sym typeface="Average"/>
                <a:hlinkClick r:id="rId9"/>
              </a:rPr>
              <a:t>T. Vamshi</a:t>
            </a:r>
            <a:endParaRPr sz="1500">
              <a:solidFill>
                <a:schemeClr val="lt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347" name="Google Shape;347;p17"/>
          <p:cNvSpPr txBox="1"/>
          <p:nvPr/>
        </p:nvSpPr>
        <p:spPr>
          <a:xfrm>
            <a:off x="859850" y="4377825"/>
            <a:ext cx="5418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Link to our web app developed using Machine Learning: </a:t>
            </a:r>
            <a:r>
              <a:rPr lang="en" u="sng">
                <a:solidFill>
                  <a:schemeClr val="hlink"/>
                </a:solidFill>
                <a:latin typeface="Nunito"/>
                <a:ea typeface="Nunito"/>
                <a:cs typeface="Nunito"/>
                <a:sym typeface="Nunito"/>
                <a:hlinkClick r:id="rId10"/>
              </a:rPr>
              <a:t>https://crop--recommendation.herokuapp.com/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D9EEB"/>
        </a:solidFill>
      </p:bgPr>
    </p:bg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26"/>
          <p:cNvSpPr/>
          <p:nvPr/>
        </p:nvSpPr>
        <p:spPr>
          <a:xfrm>
            <a:off x="3289700" y="1425175"/>
            <a:ext cx="2635800" cy="2236800"/>
          </a:xfrm>
          <a:prstGeom prst="ellipse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/>
              <a:t>DATA PROCESSING</a:t>
            </a:r>
            <a:endParaRPr b="1" sz="1200"/>
          </a:p>
        </p:txBody>
      </p:sp>
      <p:cxnSp>
        <p:nvCxnSpPr>
          <p:cNvPr id="408" name="Google Shape;408;p26"/>
          <p:cNvCxnSpPr>
            <a:stCxn id="407" idx="0"/>
          </p:cNvCxnSpPr>
          <p:nvPr/>
        </p:nvCxnSpPr>
        <p:spPr>
          <a:xfrm rot="10800000">
            <a:off x="4591700" y="793075"/>
            <a:ext cx="15900" cy="632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09" name="Google Shape;409;p26"/>
          <p:cNvCxnSpPr>
            <a:stCxn id="407" idx="5"/>
          </p:cNvCxnSpPr>
          <p:nvPr/>
        </p:nvCxnSpPr>
        <p:spPr>
          <a:xfrm>
            <a:off x="5539496" y="3334403"/>
            <a:ext cx="890700" cy="466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10" name="Google Shape;410;p26"/>
          <p:cNvCxnSpPr>
            <a:stCxn id="407" idx="3"/>
          </p:cNvCxnSpPr>
          <p:nvPr/>
        </p:nvCxnSpPr>
        <p:spPr>
          <a:xfrm flipH="1">
            <a:off x="2807804" y="3334403"/>
            <a:ext cx="867900" cy="41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11" name="Google Shape;411;p26"/>
          <p:cNvSpPr/>
          <p:nvPr/>
        </p:nvSpPr>
        <p:spPr>
          <a:xfrm>
            <a:off x="3522950" y="394075"/>
            <a:ext cx="2153400" cy="3990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  </a:t>
            </a:r>
            <a:r>
              <a:rPr b="1" lang="en" sz="1200"/>
              <a:t>Missing value handlings</a:t>
            </a:r>
            <a:endParaRPr b="1" sz="1200"/>
          </a:p>
        </p:txBody>
      </p:sp>
      <p:sp>
        <p:nvSpPr>
          <p:cNvPr id="412" name="Google Shape;412;p26"/>
          <p:cNvSpPr/>
          <p:nvPr/>
        </p:nvSpPr>
        <p:spPr>
          <a:xfrm>
            <a:off x="5539500" y="3889400"/>
            <a:ext cx="2229300" cy="5895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Relevant Features Extraction</a:t>
            </a:r>
            <a:endParaRPr b="1" sz="1100"/>
          </a:p>
        </p:txBody>
      </p:sp>
      <p:sp>
        <p:nvSpPr>
          <p:cNvPr id="413" name="Google Shape;413;p26"/>
          <p:cNvSpPr/>
          <p:nvPr/>
        </p:nvSpPr>
        <p:spPr>
          <a:xfrm>
            <a:off x="1521025" y="3906650"/>
            <a:ext cx="2487300" cy="572100"/>
          </a:xfrm>
          <a:prstGeom prst="rect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  Splitting of data into Training      data and Testing data</a:t>
            </a:r>
            <a:endParaRPr b="1" sz="12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8" name="Google Shape;418;p27"/>
          <p:cNvPicPr preferRelativeResize="0"/>
          <p:nvPr/>
        </p:nvPicPr>
        <p:blipFill rotWithShape="1">
          <a:blip r:embed="rId3">
            <a:alphaModFix/>
          </a:blip>
          <a:srcRect b="209" l="0" r="0" t="209"/>
          <a:stretch/>
        </p:blipFill>
        <p:spPr>
          <a:xfrm>
            <a:off x="3608200" y="125000"/>
            <a:ext cx="3953450" cy="3157225"/>
          </a:xfrm>
          <a:prstGeom prst="rect">
            <a:avLst/>
          </a:prstGeom>
          <a:noFill/>
          <a:ln>
            <a:noFill/>
          </a:ln>
        </p:spPr>
      </p:pic>
      <p:sp>
        <p:nvSpPr>
          <p:cNvPr id="419" name="Google Shape;419;p27"/>
          <p:cNvSpPr/>
          <p:nvPr/>
        </p:nvSpPr>
        <p:spPr>
          <a:xfrm>
            <a:off x="1564181" y="1028673"/>
            <a:ext cx="521400" cy="10287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p27"/>
          <p:cNvSpPr txBox="1"/>
          <p:nvPr/>
        </p:nvSpPr>
        <p:spPr>
          <a:xfrm>
            <a:off x="2308000" y="3377950"/>
            <a:ext cx="64773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After testing the data with various algorithms, we found that K Nearest Neighbour classifier and Random forest classifier gives the maximum accuracy (0.91).But, since we wanted to predict 3 different crops none of these algos matched our requirements and so we decided to modify the class that can predict 3 crops by considering the </a:t>
            </a:r>
            <a:r>
              <a:rPr lang="en">
                <a:latin typeface="Nunito"/>
                <a:ea typeface="Nunito"/>
                <a:cs typeface="Nunito"/>
                <a:sym typeface="Nunito"/>
              </a:rPr>
              <a:t>euclidean</a:t>
            </a:r>
            <a:r>
              <a:rPr lang="en">
                <a:latin typeface="Nunito"/>
                <a:ea typeface="Nunito"/>
                <a:cs typeface="Nunito"/>
                <a:sym typeface="Nunito"/>
              </a:rPr>
              <a:t> distance between the data points. Hence using our own method we predicted  3 crops that can give similar results of yield and profits to the end user.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D966"/>
        </a:solidFill>
      </p:bgPr>
    </p:bg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28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55000" lnSpcReduction="20000"/>
          </a:bodyPr>
          <a:lstStyle/>
          <a:p>
            <a:pPr indent="-328136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➔"/>
            </a:pPr>
            <a:r>
              <a:rPr lang="en" sz="2850"/>
              <a:t>Creating</a:t>
            </a:r>
            <a:r>
              <a:rPr lang="en" sz="2850"/>
              <a:t> the Pickle File</a:t>
            </a:r>
            <a:endParaRPr sz="2850"/>
          </a:p>
          <a:p>
            <a:pPr indent="-328136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➔"/>
            </a:pPr>
            <a:r>
              <a:rPr lang="en" sz="2850"/>
              <a:t>Writing the Flask file code ,which will create the web app of our model in a local server </a:t>
            </a:r>
            <a:endParaRPr sz="2850"/>
          </a:p>
          <a:p>
            <a:pPr indent="-328136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➔"/>
            </a:pPr>
            <a:r>
              <a:rPr lang="en" sz="2850"/>
              <a:t>Creating HTML,CSS files for the Frontend </a:t>
            </a:r>
            <a:endParaRPr sz="2850"/>
          </a:p>
          <a:p>
            <a:pPr indent="-328136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➔"/>
            </a:pPr>
            <a:r>
              <a:rPr lang="en" sz="2850"/>
              <a:t>Deploying our local server Web app into a global one using a platform as a </a:t>
            </a:r>
            <a:r>
              <a:rPr lang="en" sz="2850"/>
              <a:t>service</a:t>
            </a:r>
            <a:r>
              <a:rPr lang="en" sz="2850"/>
              <a:t> ‘’HEROKU’’</a:t>
            </a:r>
            <a:endParaRPr sz="2850"/>
          </a:p>
          <a:p>
            <a:pPr indent="-328136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➔"/>
            </a:pPr>
            <a:r>
              <a:rPr lang="en" sz="2850"/>
              <a:t>Hurray! The app link was generated.</a:t>
            </a:r>
            <a:endParaRPr sz="2850"/>
          </a:p>
          <a:p>
            <a:pPr indent="-328136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➔"/>
            </a:pPr>
            <a:r>
              <a:rPr lang="en" sz="2850" u="sng">
                <a:solidFill>
                  <a:schemeClr val="hlink"/>
                </a:solidFill>
                <a:hlinkClick r:id="rId3"/>
              </a:rPr>
              <a:t>Click on this for Crop Predictions</a:t>
            </a:r>
            <a:endParaRPr sz="2850"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426" name="Google Shape;426;p2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DEPLOYMENT OF THE ML MODEL</a:t>
            </a:r>
            <a:endParaRPr sz="30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29"/>
          <p:cNvSpPr txBox="1"/>
          <p:nvPr>
            <p:ph type="title"/>
          </p:nvPr>
        </p:nvSpPr>
        <p:spPr>
          <a:xfrm>
            <a:off x="472275" y="939300"/>
            <a:ext cx="7021200" cy="6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Technologies AND TOOLS Used :-</a:t>
            </a:r>
            <a:endParaRPr b="0"/>
          </a:p>
        </p:txBody>
      </p:sp>
      <p:sp>
        <p:nvSpPr>
          <p:cNvPr id="432" name="Google Shape;432;p29"/>
          <p:cNvSpPr txBox="1"/>
          <p:nvPr>
            <p:ph type="title"/>
          </p:nvPr>
        </p:nvSpPr>
        <p:spPr>
          <a:xfrm>
            <a:off x="729450" y="1745728"/>
            <a:ext cx="7021200" cy="283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b="0" lang="en" sz="1800" u="sng">
                <a:latin typeface="Lato"/>
                <a:ea typeface="Lato"/>
                <a:cs typeface="Lato"/>
                <a:sym typeface="Lato"/>
              </a:rPr>
              <a:t>TECHNOLOGIES:</a:t>
            </a:r>
            <a:endParaRPr b="0" sz="1800" u="sng"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b="0" lang="en" sz="1800">
                <a:latin typeface="Lato"/>
                <a:ea typeface="Lato"/>
                <a:cs typeface="Lato"/>
                <a:sym typeface="Lato"/>
              </a:rPr>
              <a:t>MACHINE LEARNING  </a:t>
            </a:r>
            <a:endParaRPr b="0"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b="0" lang="en" sz="1800">
                <a:latin typeface="Lato"/>
                <a:ea typeface="Lato"/>
                <a:cs typeface="Lato"/>
                <a:sym typeface="Lato"/>
              </a:rPr>
              <a:t>PYTHON</a:t>
            </a:r>
            <a:endParaRPr b="0"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b="0" lang="en" sz="1800">
                <a:latin typeface="Lato"/>
                <a:ea typeface="Lato"/>
                <a:cs typeface="Lato"/>
                <a:sym typeface="Lato"/>
              </a:rPr>
              <a:t>FRONT END WEB D TECHNOLOGIES(HTML,CSS,JS)</a:t>
            </a:r>
            <a:endParaRPr b="0"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b="0" lang="en" sz="1800">
                <a:latin typeface="Lato"/>
                <a:ea typeface="Lato"/>
                <a:cs typeface="Lato"/>
                <a:sym typeface="Lato"/>
              </a:rPr>
              <a:t>FLASK</a:t>
            </a:r>
            <a:endParaRPr b="0"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b="0" lang="en" sz="1800" u="sng">
                <a:latin typeface="Lato"/>
                <a:ea typeface="Lato"/>
                <a:cs typeface="Lato"/>
                <a:sym typeface="Lato"/>
              </a:rPr>
              <a:t>TOOLS:</a:t>
            </a:r>
            <a:endParaRPr b="0" sz="1800" u="sng"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b="0" lang="en" sz="1800">
                <a:latin typeface="Lato"/>
                <a:ea typeface="Lato"/>
                <a:cs typeface="Lato"/>
                <a:sym typeface="Lato"/>
              </a:rPr>
              <a:t>SPYDER,GOOGLE COLAB</a:t>
            </a:r>
            <a:endParaRPr b="0"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b="0" lang="en" sz="1800">
                <a:latin typeface="Lato"/>
                <a:ea typeface="Lato"/>
                <a:cs typeface="Lato"/>
                <a:sym typeface="Lato"/>
              </a:rPr>
              <a:t>HEROKU</a:t>
            </a:r>
            <a:endParaRPr b="0" sz="1800"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6D7A8"/>
        </a:solidFill>
      </p:bgPr>
    </p:bg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30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438" name="Google Shape;438;p30"/>
          <p:cNvSpPr txBox="1"/>
          <p:nvPr>
            <p:ph idx="1" type="body"/>
          </p:nvPr>
        </p:nvSpPr>
        <p:spPr>
          <a:xfrm>
            <a:off x="1303800" y="1425175"/>
            <a:ext cx="7030500" cy="30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10000"/>
          </a:bodyPr>
          <a:lstStyle/>
          <a:p>
            <a:pPr indent="-298767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FROM OUR ML MODEL,WE HAVE PREDICTED THE PROFITABLE  CROPS WHICH CAN BE CULTIVATED IN A LAND</a:t>
            </a:r>
            <a:endParaRPr/>
          </a:p>
          <a:p>
            <a:pPr indent="-298767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WE HAVE PREDICTED 3 TYPES OF CROPS </a:t>
            </a:r>
            <a:endParaRPr/>
          </a:p>
          <a:p>
            <a:pPr indent="-298767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IF ALL THE 3 PREDICTED  CROPS ARE DIFFERENT THE USER HAS A FREEDOM OF CHOOSING HIS OWN</a:t>
            </a:r>
            <a:endParaRPr/>
          </a:p>
          <a:p>
            <a:pPr indent="-298767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IF ONE OF THE PREDICTED CROPS ARE </a:t>
            </a:r>
            <a:r>
              <a:rPr lang="en"/>
              <a:t>REPETITIVE</a:t>
            </a:r>
            <a:r>
              <a:rPr lang="en"/>
              <a:t> THEN THE MOST DOMINANT ONE SHOULD BE CONSIDERED.</a:t>
            </a:r>
            <a:endParaRPr/>
          </a:p>
          <a:p>
            <a:pPr indent="-298767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IF ALL THE THREE  PREDICTED CROPS ARE SAME THEN , THAT CROP ITSELF IS THE SUITABLE TO OBTAIN MAXIMUM PROFIT</a:t>
            </a:r>
            <a:endParaRPr/>
          </a:p>
          <a:p>
            <a:pPr indent="-298767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THUS WE CAN PREDICT THE MAXIMUM PROFITABLE AND SUITABLE CROP FOR THE GIVEN SOIL PARAMETERS.</a:t>
            </a:r>
            <a:endParaRPr/>
          </a:p>
          <a:p>
            <a:pPr indent="0" lvl="0" marL="45720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31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WORK :-</a:t>
            </a:r>
            <a:endParaRPr/>
          </a:p>
        </p:txBody>
      </p:sp>
      <p:sp>
        <p:nvSpPr>
          <p:cNvPr id="444" name="Google Shape;444;p31"/>
          <p:cNvSpPr txBox="1"/>
          <p:nvPr>
            <p:ph idx="1" type="body"/>
          </p:nvPr>
        </p:nvSpPr>
        <p:spPr>
          <a:xfrm>
            <a:off x="956675" y="1240325"/>
            <a:ext cx="7030500" cy="314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"/>
              <a:t>GITHUB LINK ::    </a:t>
            </a:r>
            <a:r>
              <a:rPr b="1" lang="en" u="sng">
                <a:solidFill>
                  <a:schemeClr val="hlink"/>
                </a:solidFill>
                <a:hlinkClick r:id="rId3"/>
              </a:rPr>
              <a:t>GITHUB LINK</a:t>
            </a:r>
            <a:endParaRPr b="1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"/>
              <a:t>WEB APP LINK :: </a:t>
            </a:r>
            <a:r>
              <a:rPr b="1" lang="en" u="sng">
                <a:solidFill>
                  <a:schemeClr val="hlink"/>
                </a:solidFill>
                <a:hlinkClick r:id="rId4"/>
              </a:rPr>
              <a:t>WEB APP LINK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/>
          </a:p>
        </p:txBody>
      </p:sp>
      <p:pic>
        <p:nvPicPr>
          <p:cNvPr id="445" name="Google Shape;445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13375" y="2215125"/>
            <a:ext cx="3865974" cy="217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D966"/>
        </a:solidFill>
      </p:bgPr>
    </p:bg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32"/>
          <p:cNvSpPr txBox="1"/>
          <p:nvPr>
            <p:ph idx="1" type="body"/>
          </p:nvPr>
        </p:nvSpPr>
        <p:spPr>
          <a:xfrm>
            <a:off x="1176975" y="1937925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4200"/>
              <a:t>           </a:t>
            </a:r>
            <a:r>
              <a:rPr b="1" lang="en" sz="4900"/>
              <a:t>THANK YOU !</a:t>
            </a:r>
            <a:endParaRPr b="1" sz="49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18"/>
          <p:cNvSpPr txBox="1"/>
          <p:nvPr>
            <p:ph type="title"/>
          </p:nvPr>
        </p:nvSpPr>
        <p:spPr>
          <a:xfrm>
            <a:off x="729450" y="1322450"/>
            <a:ext cx="2859900" cy="151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</a:t>
            </a:r>
            <a:endParaRPr/>
          </a:p>
        </p:txBody>
      </p:sp>
      <p:sp>
        <p:nvSpPr>
          <p:cNvPr id="353" name="Google Shape;353;p18"/>
          <p:cNvSpPr txBox="1"/>
          <p:nvPr>
            <p:ph idx="4294967295" type="subTitle"/>
          </p:nvPr>
        </p:nvSpPr>
        <p:spPr>
          <a:xfrm>
            <a:off x="4542975" y="1376352"/>
            <a:ext cx="4080000" cy="325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u="sng">
                <a:solidFill>
                  <a:srgbClr val="FFFFFF"/>
                </a:solidFill>
                <a:hlinkClick action="ppaction://hlinksldjump"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The Problem</a:t>
            </a:r>
            <a:r>
              <a:rPr lang="en" sz="2300" u="sng">
                <a:solidFill>
                  <a:srgbClr val="FFFFFF"/>
                </a:solidFill>
              </a:rPr>
              <a:t> Statement</a:t>
            </a:r>
            <a:endParaRPr sz="2300" u="sng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300" u="sng">
                <a:solidFill>
                  <a:srgbClr val="FFFFFF"/>
                </a:solidFill>
                <a:hlinkClick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Solution Proposal</a:t>
            </a:r>
            <a:endParaRPr sz="23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300" u="sng">
                <a:solidFill>
                  <a:srgbClr val="FFFFFF"/>
                </a:solidFill>
              </a:rPr>
              <a:t>Technologies Used</a:t>
            </a:r>
            <a:endParaRPr sz="2300" u="sng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300" u="sng">
                <a:solidFill>
                  <a:srgbClr val="FFFFFF"/>
                </a:solidFill>
              </a:rPr>
              <a:t>Conclusion</a:t>
            </a:r>
            <a:endParaRPr sz="2300" u="sng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19"/>
          <p:cNvSpPr txBox="1"/>
          <p:nvPr>
            <p:ph type="title"/>
          </p:nvPr>
        </p:nvSpPr>
        <p:spPr>
          <a:xfrm>
            <a:off x="727800" y="1369525"/>
            <a:ext cx="7688400" cy="15174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000000"/>
                </a:solidFill>
              </a:rPr>
              <a:t>The Problem Statement :</a:t>
            </a:r>
            <a:endParaRPr u="sng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00"/>
                </a:solidFill>
              </a:rPr>
              <a:t>To Maximize the agricultural yield of a particular field by</a:t>
            </a:r>
            <a:endParaRPr>
              <a:solidFill>
                <a:srgbClr val="FF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00"/>
                </a:solidFill>
              </a:rPr>
              <a:t>recommending appropriate crops for cultivation and also to diversify the idea of farming using machine learning algorithms.</a:t>
            </a:r>
            <a:endParaRPr>
              <a:solidFill>
                <a:srgbClr val="FF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20"/>
          <p:cNvSpPr txBox="1"/>
          <p:nvPr/>
        </p:nvSpPr>
        <p:spPr>
          <a:xfrm>
            <a:off x="870775" y="327600"/>
            <a:ext cx="63177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 u="sng">
                <a:latin typeface="Nunito"/>
                <a:ea typeface="Nunito"/>
                <a:cs typeface="Nunito"/>
                <a:sym typeface="Nunito"/>
              </a:rPr>
              <a:t>Our Ideology behind choosing this problem statement :</a:t>
            </a:r>
            <a:endParaRPr b="1" sz="2500" u="sng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64" name="Google Shape;364;p20"/>
          <p:cNvSpPr txBox="1"/>
          <p:nvPr/>
        </p:nvSpPr>
        <p:spPr>
          <a:xfrm>
            <a:off x="680375" y="1440900"/>
            <a:ext cx="6413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65" name="Google Shape;36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1350" y="2121350"/>
            <a:ext cx="1590375" cy="2872149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20"/>
          <p:cNvSpPr/>
          <p:nvPr/>
        </p:nvSpPr>
        <p:spPr>
          <a:xfrm>
            <a:off x="2332524" y="1281901"/>
            <a:ext cx="2239488" cy="1047060"/>
          </a:xfrm>
          <a:prstGeom prst="cloud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Nunito"/>
                <a:ea typeface="Nunito"/>
                <a:cs typeface="Nunito"/>
                <a:sym typeface="Nunito"/>
              </a:rPr>
              <a:t>What if agriculture  can be made affordable by everyone?</a:t>
            </a:r>
            <a:endParaRPr b="1" sz="900"/>
          </a:p>
        </p:txBody>
      </p:sp>
      <p:sp>
        <p:nvSpPr>
          <p:cNvPr id="367" name="Google Shape;367;p20"/>
          <p:cNvSpPr/>
          <p:nvPr/>
        </p:nvSpPr>
        <p:spPr>
          <a:xfrm>
            <a:off x="4480000" y="2153177"/>
            <a:ext cx="306288" cy="204228"/>
          </a:xfrm>
          <a:prstGeom prst="cloud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FC5E8"/>
        </a:solidFill>
      </p:bgPr>
    </p:bg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21"/>
          <p:cNvSpPr txBox="1"/>
          <p:nvPr/>
        </p:nvSpPr>
        <p:spPr>
          <a:xfrm>
            <a:off x="1465600" y="346725"/>
            <a:ext cx="49776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 u="sng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OUR MACHINE LEARNING MODEL AIMS AT:</a:t>
            </a:r>
            <a:endParaRPr b="1" sz="2600" u="sng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73" name="Google Shape;373;p21"/>
          <p:cNvSpPr txBox="1"/>
          <p:nvPr/>
        </p:nvSpPr>
        <p:spPr>
          <a:xfrm>
            <a:off x="1344350" y="1520900"/>
            <a:ext cx="6253800" cy="32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8300" lvl="0" marL="457200" rtl="0" algn="just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Nunito"/>
              <a:buChar char="●"/>
            </a:pPr>
            <a:r>
              <a:rPr lang="en" sz="22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Encouraging every individual to contribute </a:t>
            </a:r>
            <a:r>
              <a:rPr lang="en" sz="22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towards</a:t>
            </a:r>
            <a:r>
              <a:rPr lang="en" sz="22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 healing the world from technological sophistication by making agriculture affordable and easy.</a:t>
            </a:r>
            <a:endParaRPr sz="22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68300" lvl="0" marL="457200" rtl="0" algn="just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Nunito"/>
              <a:buChar char="●"/>
            </a:pPr>
            <a:r>
              <a:rPr lang="en" sz="22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Making a self sustaining world.</a:t>
            </a:r>
            <a:endParaRPr sz="22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68300" lvl="0" marL="457200" rtl="0" algn="just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Nunito"/>
              <a:buChar char="●"/>
            </a:pPr>
            <a:r>
              <a:rPr lang="en" sz="22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Luring everyone into agriculture and in making agriculture a </a:t>
            </a:r>
            <a:r>
              <a:rPr lang="en" sz="22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secondary</a:t>
            </a:r>
            <a:r>
              <a:rPr lang="en" sz="22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 source of income.</a:t>
            </a:r>
            <a:endParaRPr sz="22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22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Description of Problem Statement:</a:t>
            </a:r>
            <a:endParaRPr sz="3000"/>
          </a:p>
        </p:txBody>
      </p:sp>
      <p:sp>
        <p:nvSpPr>
          <p:cNvPr id="379" name="Google Shape;379;p22"/>
          <p:cNvSpPr txBox="1"/>
          <p:nvPr>
            <p:ph idx="2" type="body"/>
          </p:nvPr>
        </p:nvSpPr>
        <p:spPr>
          <a:xfrm>
            <a:off x="4740625" y="291700"/>
            <a:ext cx="4122900" cy="459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29">
                <a:solidFill>
                  <a:schemeClr val="dk1"/>
                </a:solidFill>
              </a:rPr>
              <a:t>We will be working on a dataset that would allow the users to  build a predictive model to recommend the most </a:t>
            </a:r>
            <a:r>
              <a:rPr b="1" lang="en" sz="1429">
                <a:solidFill>
                  <a:schemeClr val="dk1"/>
                </a:solidFill>
              </a:rPr>
              <a:t>suitable crops</a:t>
            </a:r>
            <a:r>
              <a:rPr b="1" lang="en" sz="1429">
                <a:solidFill>
                  <a:schemeClr val="dk1"/>
                </a:solidFill>
              </a:rPr>
              <a:t> to grow in a particular farm based on </a:t>
            </a:r>
            <a:r>
              <a:rPr b="1" lang="en" sz="1429">
                <a:solidFill>
                  <a:schemeClr val="dk1"/>
                </a:solidFill>
              </a:rPr>
              <a:t>various parameters</a:t>
            </a:r>
            <a:r>
              <a:rPr b="1" lang="en" sz="1429">
                <a:solidFill>
                  <a:schemeClr val="dk1"/>
                </a:solidFill>
              </a:rPr>
              <a:t>.</a:t>
            </a:r>
            <a:endParaRPr b="1" sz="1429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429">
                <a:solidFill>
                  <a:schemeClr val="dk1"/>
                </a:solidFill>
              </a:rPr>
              <a:t>The various parameters taken </a:t>
            </a:r>
            <a:r>
              <a:rPr b="1" lang="en" sz="1429">
                <a:solidFill>
                  <a:schemeClr val="dk1"/>
                </a:solidFill>
              </a:rPr>
              <a:t>in consideration</a:t>
            </a:r>
            <a:r>
              <a:rPr b="1" lang="en" sz="1429">
                <a:solidFill>
                  <a:schemeClr val="dk1"/>
                </a:solidFill>
              </a:rPr>
              <a:t> are :</a:t>
            </a:r>
            <a:endParaRPr b="1" sz="1429">
              <a:solidFill>
                <a:schemeClr val="dk1"/>
              </a:solidFill>
            </a:endParaRPr>
          </a:p>
          <a:p>
            <a:pPr indent="-319343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29"/>
              <a:buChar char="●"/>
            </a:pPr>
            <a:r>
              <a:rPr b="1" lang="en" sz="1429">
                <a:solidFill>
                  <a:schemeClr val="dk1"/>
                </a:solidFill>
              </a:rPr>
              <a:t>N - the ratio of Nitrogen content in the soil,</a:t>
            </a:r>
            <a:endParaRPr b="1" sz="1429">
              <a:solidFill>
                <a:schemeClr val="dk1"/>
              </a:solidFill>
            </a:endParaRPr>
          </a:p>
          <a:p>
            <a:pPr indent="-319343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29"/>
              <a:buChar char="●"/>
            </a:pPr>
            <a:r>
              <a:rPr b="1" lang="en" sz="1429">
                <a:solidFill>
                  <a:schemeClr val="dk1"/>
                </a:solidFill>
              </a:rPr>
              <a:t>P - the ratio of Phosphorus content in the soil,</a:t>
            </a:r>
            <a:endParaRPr b="1" sz="1429">
              <a:solidFill>
                <a:schemeClr val="dk1"/>
              </a:solidFill>
            </a:endParaRPr>
          </a:p>
          <a:p>
            <a:pPr indent="-319343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29"/>
              <a:buChar char="●"/>
            </a:pPr>
            <a:r>
              <a:rPr b="1" lang="en" sz="1429">
                <a:solidFill>
                  <a:schemeClr val="dk1"/>
                </a:solidFill>
              </a:rPr>
              <a:t>K - the ratio of </a:t>
            </a:r>
            <a:r>
              <a:rPr b="1" lang="en" sz="1429">
                <a:solidFill>
                  <a:schemeClr val="dk1"/>
                </a:solidFill>
              </a:rPr>
              <a:t>Potassium Content</a:t>
            </a:r>
            <a:r>
              <a:rPr b="1" lang="en" sz="1429">
                <a:solidFill>
                  <a:schemeClr val="dk1"/>
                </a:solidFill>
              </a:rPr>
              <a:t> in the soil,</a:t>
            </a:r>
            <a:endParaRPr b="1" sz="1429">
              <a:solidFill>
                <a:schemeClr val="dk1"/>
              </a:solidFill>
            </a:endParaRPr>
          </a:p>
          <a:p>
            <a:pPr indent="-319343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29"/>
              <a:buChar char="●"/>
            </a:pPr>
            <a:r>
              <a:rPr b="1" lang="en" sz="1429">
                <a:solidFill>
                  <a:schemeClr val="dk1"/>
                </a:solidFill>
              </a:rPr>
              <a:t>Temperature-  temperature </a:t>
            </a:r>
            <a:r>
              <a:rPr b="1" lang="en" sz="1429">
                <a:solidFill>
                  <a:schemeClr val="dk1"/>
                </a:solidFill>
              </a:rPr>
              <a:t>in degree</a:t>
            </a:r>
            <a:r>
              <a:rPr b="1" lang="en" sz="1429">
                <a:solidFill>
                  <a:schemeClr val="dk1"/>
                </a:solidFill>
              </a:rPr>
              <a:t> Celsius, </a:t>
            </a:r>
            <a:endParaRPr b="1" sz="1429">
              <a:solidFill>
                <a:schemeClr val="dk1"/>
              </a:solidFill>
            </a:endParaRPr>
          </a:p>
          <a:p>
            <a:pPr indent="-319343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29"/>
              <a:buChar char="●"/>
            </a:pPr>
            <a:r>
              <a:rPr b="1" lang="en" sz="1429">
                <a:solidFill>
                  <a:schemeClr val="dk1"/>
                </a:solidFill>
              </a:rPr>
              <a:t>Humidity - relative humidity in %, </a:t>
            </a:r>
            <a:endParaRPr b="1" sz="1429">
              <a:solidFill>
                <a:schemeClr val="dk1"/>
              </a:solidFill>
            </a:endParaRPr>
          </a:p>
          <a:p>
            <a:pPr indent="-319343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29"/>
              <a:buChar char="●"/>
            </a:pPr>
            <a:r>
              <a:rPr b="1" lang="en" sz="1429">
                <a:solidFill>
                  <a:schemeClr val="dk1"/>
                </a:solidFill>
              </a:rPr>
              <a:t>ph - </a:t>
            </a:r>
            <a:r>
              <a:rPr b="1" lang="en" sz="1429">
                <a:solidFill>
                  <a:schemeClr val="dk1"/>
                </a:solidFill>
              </a:rPr>
              <a:t>Represents</a:t>
            </a:r>
            <a:r>
              <a:rPr b="1" lang="en" sz="1429">
                <a:solidFill>
                  <a:schemeClr val="dk1"/>
                </a:solidFill>
              </a:rPr>
              <a:t> pH </a:t>
            </a:r>
            <a:r>
              <a:rPr b="1" lang="en" sz="1429">
                <a:solidFill>
                  <a:schemeClr val="dk1"/>
                </a:solidFill>
              </a:rPr>
              <a:t>value</a:t>
            </a:r>
            <a:r>
              <a:rPr b="1" lang="en" sz="1429">
                <a:solidFill>
                  <a:schemeClr val="dk1"/>
                </a:solidFill>
              </a:rPr>
              <a:t> of the soil, </a:t>
            </a:r>
            <a:endParaRPr b="1" sz="1429">
              <a:solidFill>
                <a:schemeClr val="dk1"/>
              </a:solidFill>
            </a:endParaRPr>
          </a:p>
          <a:p>
            <a:pPr indent="-319343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29"/>
              <a:buChar char="●"/>
            </a:pPr>
            <a:r>
              <a:rPr b="1" lang="en" sz="1429">
                <a:solidFill>
                  <a:schemeClr val="dk1"/>
                </a:solidFill>
              </a:rPr>
              <a:t>Rainfall - rainfall in mm</a:t>
            </a:r>
            <a:endParaRPr b="1" sz="1429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729">
              <a:solidFill>
                <a:schemeClr val="dk1"/>
              </a:solidFill>
            </a:endParaRPr>
          </a:p>
        </p:txBody>
      </p:sp>
      <p:pic>
        <p:nvPicPr>
          <p:cNvPr id="380" name="Google Shape;38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0000" y="2859700"/>
            <a:ext cx="3384799" cy="1900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23"/>
          <p:cNvSpPr txBox="1"/>
          <p:nvPr>
            <p:ph type="title"/>
          </p:nvPr>
        </p:nvSpPr>
        <p:spPr>
          <a:xfrm>
            <a:off x="722950" y="1283425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 Approach :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</p:txBody>
      </p:sp>
      <p:sp>
        <p:nvSpPr>
          <p:cNvPr id="386" name="Google Shape;386;p23"/>
          <p:cNvSpPr txBox="1"/>
          <p:nvPr>
            <p:ph idx="2" type="body"/>
          </p:nvPr>
        </p:nvSpPr>
        <p:spPr>
          <a:xfrm>
            <a:off x="4788850" y="0"/>
            <a:ext cx="4135800" cy="476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000" u="sng"/>
              <a:t>Step 1: Data pre-processing:</a:t>
            </a:r>
            <a:endParaRPr b="1" i="1" sz="1000" u="sng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000"/>
              <a:t>The missing values are handled, useful and relevant features are extracted and the data is split into training and test sets.</a:t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i="1" lang="en" sz="1000" u="sng"/>
              <a:t>Step 2: Choosing and training the data with various classification algorithms: </a:t>
            </a:r>
            <a:endParaRPr b="1" i="1" sz="1000" u="sng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000"/>
              <a:t>We will be testing many classifiers for classification on training data and select the one that works best on training data and check their performance on test data.</a:t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i="1" lang="en" sz="1000" u="sng"/>
              <a:t>Step 3: Finalizing a classification model based on its performance and predicting the suitable crop</a:t>
            </a:r>
            <a:endParaRPr b="1" i="1" sz="1000" u="sng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000"/>
              <a:t>The classification model with the highest accuracy is chosen and used with the testing data for prediction.</a:t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i="1" lang="en" sz="1000" u="sng"/>
              <a:t>Step 4: Multiple crop prediction along with % of profit obtained on it</a:t>
            </a:r>
            <a:endParaRPr b="1" i="1" sz="1000" u="sng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000"/>
              <a:t>Prediction of multiple suitable crops along with the profit returns obtained on them , so that the farmer can choose a crop that is most suited to him.</a:t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i="1" lang="en" sz="1000" u="sng"/>
              <a:t>Step 5 </a:t>
            </a:r>
            <a:r>
              <a:rPr lang="en" sz="1000"/>
              <a:t>: Deploying the ML model to global web application, using flask and Heroku.</a:t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000"/>
              <a:t>THE MOST SUITABLE CROPS ARE HENCE OBTAINED!</a:t>
            </a:r>
            <a:endParaRPr b="1" sz="10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000"/>
              <a:t>.</a:t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387" name="Google Shape;38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7650" y="2640825"/>
            <a:ext cx="2832800" cy="204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CCCC"/>
        </a:solidFill>
      </p:bgPr>
    </p:bg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2" name="Google Shape;392;p24"/>
          <p:cNvPicPr preferRelativeResize="0"/>
          <p:nvPr/>
        </p:nvPicPr>
        <p:blipFill rotWithShape="1">
          <a:blip r:embed="rId3">
            <a:alphaModFix/>
          </a:blip>
          <a:srcRect b="11503" l="0" r="0" t="11496"/>
          <a:stretch/>
        </p:blipFill>
        <p:spPr>
          <a:xfrm>
            <a:off x="2394850" y="498125"/>
            <a:ext cx="4527600" cy="4511698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93" name="Google Shape;393;p24"/>
          <p:cNvSpPr txBox="1"/>
          <p:nvPr/>
        </p:nvSpPr>
        <p:spPr>
          <a:xfrm>
            <a:off x="2358025" y="115075"/>
            <a:ext cx="4615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        </a:t>
            </a:r>
            <a:r>
              <a:rPr b="1" lang="en">
                <a:latin typeface="Nunito"/>
                <a:ea typeface="Nunito"/>
                <a:cs typeface="Nunito"/>
                <a:sym typeface="Nunito"/>
              </a:rPr>
              <a:t>Solution </a:t>
            </a:r>
            <a:r>
              <a:rPr b="1" lang="en">
                <a:latin typeface="Nunito"/>
                <a:ea typeface="Nunito"/>
                <a:cs typeface="Nunito"/>
                <a:sym typeface="Nunito"/>
              </a:rPr>
              <a:t>approach</a:t>
            </a:r>
            <a:r>
              <a:rPr b="1" lang="en">
                <a:latin typeface="Nunito"/>
                <a:ea typeface="Nunito"/>
                <a:cs typeface="Nunito"/>
                <a:sym typeface="Nunito"/>
              </a:rPr>
              <a:t> to our Problem Statement</a:t>
            </a:r>
            <a:endParaRPr b="1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9CB9C"/>
        </a:solidFill>
      </p:bgPr>
    </p:bg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8" name="Google Shape;398;p25"/>
          <p:cNvPicPr preferRelativeResize="0"/>
          <p:nvPr/>
        </p:nvPicPr>
        <p:blipFill rotWithShape="1">
          <a:blip r:embed="rId3">
            <a:alphaModFix/>
          </a:blip>
          <a:srcRect b="0" l="4380" r="-4379" t="0"/>
          <a:stretch/>
        </p:blipFill>
        <p:spPr>
          <a:xfrm>
            <a:off x="816775" y="1035850"/>
            <a:ext cx="3428999" cy="22860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99" name="Google Shape;399;p25"/>
          <p:cNvGraphicFramePr/>
          <p:nvPr/>
        </p:nvGraphicFramePr>
        <p:xfrm>
          <a:off x="5364100" y="1035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{3B953822-983F-45FF-845D-B97F6861CFDB}</a:tableStyleId>
              </a:tblPr>
              <a:tblGrid>
                <a:gridCol w="2827400"/>
              </a:tblGrid>
              <a:tr h="694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      </a:t>
                      </a:r>
                      <a:r>
                        <a:rPr b="1" lang="en" sz="2100"/>
                        <a:t>Feature Extraction</a:t>
                      </a:r>
                      <a:r>
                        <a:rPr lang="en" sz="2100"/>
                        <a:t> </a:t>
                      </a:r>
                      <a:endParaRPr sz="2100"/>
                    </a:p>
                  </a:txBody>
                  <a:tcPr marT="91425" marB="91425" marR="91425" marL="91425"/>
                </a:tc>
              </a:tr>
              <a:tr h="7963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          </a:t>
                      </a:r>
                      <a:r>
                        <a:rPr b="1" lang="en" sz="1900"/>
                        <a:t> ML Techniques</a:t>
                      </a:r>
                      <a:endParaRPr b="1" sz="19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Training Data</a:t>
                      </a:r>
                      <a:r>
                        <a:rPr lang="en"/>
                        <a:t>         </a:t>
                      </a:r>
                      <a:r>
                        <a:rPr b="1" lang="en"/>
                        <a:t>Testing Data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721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  </a:t>
                      </a:r>
                      <a:r>
                        <a:rPr b="1" lang="en" sz="1700"/>
                        <a:t>Crop Recommendation</a:t>
                      </a:r>
                      <a:endParaRPr b="1" sz="17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400" name="Google Shape;400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24248" y="2347450"/>
            <a:ext cx="367599" cy="156200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p25"/>
          <p:cNvSpPr/>
          <p:nvPr/>
        </p:nvSpPr>
        <p:spPr>
          <a:xfrm>
            <a:off x="4221950" y="1682350"/>
            <a:ext cx="1142100" cy="364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DATA</a:t>
            </a:r>
            <a:endParaRPr/>
          </a:p>
        </p:txBody>
      </p:sp>
      <p:sp>
        <p:nvSpPr>
          <p:cNvPr id="402" name="Google Shape;402;p25"/>
          <p:cNvSpPr/>
          <p:nvPr/>
        </p:nvSpPr>
        <p:spPr>
          <a:xfrm>
            <a:off x="4136250" y="2629175"/>
            <a:ext cx="1142100" cy="3642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PREDICT</a:t>
            </a:r>
            <a:endParaRPr sz="12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